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Proxima Nova"/>
      <p:regular r:id="rId76"/>
      <p:bold r:id="rId77"/>
      <p:italic r:id="rId78"/>
      <p:boldItalic r:id="rId79"/>
    </p:embeddedFont>
    <p:embeddedFont>
      <p:font typeface="Amatic SC"/>
      <p:regular r:id="rId80"/>
      <p:bold r:id="rId81"/>
    </p:embeddedFont>
    <p:embeddedFont>
      <p:font typeface="Source Code Pro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2CB0B34-3D03-486A-9AA0-1EAC46F85193}">
  <a:tblStyle styleId="{82CB0B34-3D03-486A-9AA0-1EAC46F851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SourceCodePro-italic.fntdata"/><Relationship Id="rId83" Type="http://schemas.openxmlformats.org/officeDocument/2006/relationships/font" Target="fonts/SourceCodePro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schemas.openxmlformats.org/officeDocument/2006/relationships/font" Target="fonts/SourceCodePro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AmaticSC-regular.fntdata"/><Relationship Id="rId82" Type="http://schemas.openxmlformats.org/officeDocument/2006/relationships/font" Target="fonts/SourceCodePro-regular.fntdata"/><Relationship Id="rId81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ProximaNova-bold.fntdata"/><Relationship Id="rId32" Type="http://schemas.openxmlformats.org/officeDocument/2006/relationships/slide" Target="slides/slide27.xml"/><Relationship Id="rId76" Type="http://schemas.openxmlformats.org/officeDocument/2006/relationships/font" Target="fonts/ProximaNova-regular.fntdata"/><Relationship Id="rId35" Type="http://schemas.openxmlformats.org/officeDocument/2006/relationships/slide" Target="slides/slide30.xml"/><Relationship Id="rId79" Type="http://schemas.openxmlformats.org/officeDocument/2006/relationships/font" Target="fonts/ProximaNova-boldItalic.fntdata"/><Relationship Id="rId34" Type="http://schemas.openxmlformats.org/officeDocument/2006/relationships/slide" Target="slides/slide29.xml"/><Relationship Id="rId78" Type="http://schemas.openxmlformats.org/officeDocument/2006/relationships/font" Target="fonts/ProximaNova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3b9788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3b9788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55de6a68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55de6a68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8e820d1e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8e820d1e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152350dbb_0_4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152350dbb_0_4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152350db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152350db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AlphaStar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52350db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152350db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AlphaStar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152350db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152350db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AlphaStar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e820d1e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e820d1e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8e820d1e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8e820d1e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e820d1e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8e820d1e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Adjacent fields: stats, physics, math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Unrelated fields: health, art, agriculture,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8e820d1e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8e820d1e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Adjacent fields: stats, physics, math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Unrelated fields: health, art, agriculture,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55de6a6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55de6a6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8e820d1e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8e820d1e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8e820d1e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8e820d1e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Adjacent fields: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e820d1e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e820d1e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8e820d1e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8e820d1e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e820d1e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e820d1e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152350db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152350db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fcd06eb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fcd06eb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152350db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152350db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55de6a6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55de6a6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8e820d1e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8e820d1e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55de6a6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55de6a6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152350db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152350db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152350db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152350db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152350db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152350db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152350db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152350db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Unless it’s an established team with routine tasks, hiring managers often can’t predict with perfect clarity what tasks need to get done or what skills are needed.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 Altman had advised companies that at the beginning, “you should only hire when you desperately need to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152350db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152350db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e820d1e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e820d1e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8e820d1e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8e820d1e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those who work long hours, have too many responsibilities at home, or face online harassment for who they are.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152350db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152350db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152350db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152350db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8e820d1e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8e820d1e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e820d1e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e820d1e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fcd06eb2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fcd06eb2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8e820d1e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8e820d1e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8e820d1e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8e820d1e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8e820d1e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8e820d1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8e820d1e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8e820d1e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8e820d1e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8e820d1e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8e820d1e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8e820d1e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8e820d1e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8e820d1e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8e820d1e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8e820d1e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e820d1e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e820d1e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3b97889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f3b97889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8e820d1e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8e820d1e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8e820d1ee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78e820d1e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8e820d1e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8e820d1e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8e820d1e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8e820d1e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e820d1e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e820d1e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152350db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152350db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152350db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152350db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152350db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152350db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6152350dbb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6152350db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152350db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152350db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3b97889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f3b97889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152350db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152350db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152350db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152350db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152350db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152350db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152350db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152350db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152350dbb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6152350dbb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6152350db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6152350db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152350db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152350db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152350db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152350db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8e820d1ee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78e820d1ee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beff82e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beff82e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fb9fb113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fb9fb11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7a3e0e4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07a3e0e4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55de6a68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55de6a68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solutions should work for practical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practical problems often requires coming up with novel ideas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55de6a68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55de6a68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ivider">
  <p:cSld name="Blank Divider">
    <p:bg>
      <p:bgPr>
        <a:solidFill>
          <a:srgbClr val="221F1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2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326950" y="261675"/>
            <a:ext cx="5717400" cy="451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153250" y="161925"/>
            <a:ext cx="2690700" cy="340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6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0" y="25"/>
            <a:ext cx="40110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ctrTitle"/>
          </p:nvPr>
        </p:nvSpPr>
        <p:spPr>
          <a:xfrm>
            <a:off x="315175" y="318675"/>
            <a:ext cx="3224400" cy="302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F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7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9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03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3486975" y="0"/>
            <a:ext cx="4628400" cy="4628400"/>
          </a:xfrm>
          <a:prstGeom prst="rect">
            <a:avLst/>
          </a:prstGeom>
          <a:solidFill>
            <a:srgbClr val="FAFF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7"/>
          <p:cNvSpPr/>
          <p:nvPr/>
        </p:nvSpPr>
        <p:spPr>
          <a:xfrm>
            <a:off x="3959990" y="3914399"/>
            <a:ext cx="548700" cy="53100"/>
          </a:xfrm>
          <a:prstGeom prst="rect">
            <a:avLst/>
          </a:prstGeom>
          <a:solidFill>
            <a:srgbClr val="BA1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7"/>
          <p:cNvSpPr txBox="1"/>
          <p:nvPr>
            <p:ph type="ctrTitle"/>
          </p:nvPr>
        </p:nvSpPr>
        <p:spPr>
          <a:xfrm>
            <a:off x="3829725" y="419100"/>
            <a:ext cx="3942900" cy="349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43F"/>
              </a:buClr>
              <a:buSzPts val="4800"/>
              <a:buNone/>
              <a:defRPr b="1" sz="4800">
                <a:solidFill>
                  <a:srgbClr val="30343F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chip@huyenchip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4.png"/><Relationship Id="rId13" Type="http://schemas.openxmlformats.org/officeDocument/2006/relationships/image" Target="../media/image18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hyperlink" Target="https://www.goodreads.com/author/show/4675230.Huyen_Chip" TargetMode="External"/><Relationship Id="rId9" Type="http://schemas.openxmlformats.org/officeDocument/2006/relationships/hyperlink" Target="https://baomoi.com/" TargetMode="External"/><Relationship Id="rId5" Type="http://schemas.openxmlformats.org/officeDocument/2006/relationships/image" Target="../media/image5.jpg"/><Relationship Id="rId6" Type="http://schemas.openxmlformats.org/officeDocument/2006/relationships/image" Target="../media/image11.jpg"/><Relationship Id="rId7" Type="http://schemas.openxmlformats.org/officeDocument/2006/relationships/hyperlink" Target="https://coccoc.com/" TargetMode="External"/><Relationship Id="rId8" Type="http://schemas.openxmlformats.org/officeDocument/2006/relationships/hyperlink" Target="https://coccoc.com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.png"/><Relationship Id="rId4" Type="http://schemas.openxmlformats.org/officeDocument/2006/relationships/hyperlink" Target="https://huyenchip.com/2019/08/21/glassdoor-interview-reviews-tech-hiring-cultures.html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huyenchip.com/2019/07/21/machine-learning-interviews.html" TargetMode="External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hyperlink" Target="mailto:chip@huyenchip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1F1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6472125" y="0"/>
            <a:ext cx="26718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6077925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idx="4294967295" type="ctrTitle"/>
          </p:nvPr>
        </p:nvSpPr>
        <p:spPr>
          <a:xfrm>
            <a:off x="537950" y="1270850"/>
            <a:ext cx="51492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3000">
                <a:solidFill>
                  <a:srgbClr val="F5F5F1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 Interviews</a:t>
            </a:r>
            <a:endParaRPr sz="3000"/>
          </a:p>
        </p:txBody>
      </p:sp>
      <p:sp>
        <p:nvSpPr>
          <p:cNvPr id="80" name="Google Shape;80;p18"/>
          <p:cNvSpPr txBox="1"/>
          <p:nvPr/>
        </p:nvSpPr>
        <p:spPr>
          <a:xfrm>
            <a:off x="650675" y="4224477"/>
            <a:ext cx="5255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1"/>
              </a:buClr>
              <a:buFont typeface="Proxima Nova"/>
              <a:buNone/>
            </a:pPr>
            <a:r>
              <a:rPr lang="en" sz="1200">
                <a:solidFill>
                  <a:srgbClr val="F5F5F1"/>
                </a:solidFill>
                <a:latin typeface="Proxima Nova"/>
                <a:ea typeface="Proxima Nova"/>
                <a:cs typeface="Proxima Nova"/>
                <a:sym typeface="Proxima Nova"/>
              </a:rPr>
              <a:t>Chip Huyen (</a:t>
            </a:r>
            <a:r>
              <a:rPr lang="en" sz="1200">
                <a:solidFill>
                  <a:srgbClr val="F5F5F1"/>
                </a:solidFill>
                <a:latin typeface="Proxima Nova"/>
                <a:ea typeface="Proxima Nova"/>
                <a:cs typeface="Proxima Nova"/>
                <a:sym typeface="Proxima Nova"/>
              </a:rPr>
              <a:t>@chipro)</a:t>
            </a:r>
            <a:endParaRPr sz="1200">
              <a:solidFill>
                <a:srgbClr val="F5F5F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5F1"/>
              </a:buClr>
              <a:buFont typeface="Proxima Nova"/>
              <a:buNone/>
            </a:pPr>
            <a:r>
              <a:rPr lang="en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chip@huyenchip.com</a:t>
            </a:r>
            <a:endParaRPr sz="1200">
              <a:solidFill>
                <a:srgbClr val="F5F5F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1" name="Google Shape;81;p18"/>
          <p:cNvCxnSpPr/>
          <p:nvPr/>
        </p:nvCxnSpPr>
        <p:spPr>
          <a:xfrm>
            <a:off x="650675" y="4360800"/>
            <a:ext cx="0" cy="452100"/>
          </a:xfrm>
          <a:prstGeom prst="straightConnector1">
            <a:avLst/>
          </a:prstGeom>
          <a:noFill/>
          <a:ln cap="flat" cmpd="sng" w="28575">
            <a:solidFill>
              <a:srgbClr val="6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27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51" name="Google Shape;151;p27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{82CB0B34-3D03-486A-9AA0-1EAC46F85193}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scientist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ML Engineers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Extract knowledge and insights from structured and unstructured data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ML models learn from data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-&gt; ML is part of data science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 data to help company make decisions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Develop models to turn data into products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 a scientist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-&gt; engineering isn’t a top priority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Is an engineer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-&gt; Engineering is a top priority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2" name="Google Shape;152;p27"/>
          <p:cNvSpPr txBox="1"/>
          <p:nvPr/>
        </p:nvSpPr>
        <p:spPr>
          <a:xfrm>
            <a:off x="888300" y="3710375"/>
            <a:ext cx="7459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Proxima Nova"/>
                <a:ea typeface="Proxima Nova"/>
                <a:cs typeface="Proxima Nova"/>
                <a:sym typeface="Proxima Nova"/>
              </a:rPr>
              <a:t>Caveats</a:t>
            </a:r>
            <a:endParaRPr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MLEs at startups might spend most of their time wrangling data, understanding data, setting up infrastructure, and deploying models instead of training ML models.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/>
        </p:nvSpPr>
        <p:spPr>
          <a:xfrm>
            <a:off x="888300" y="1256425"/>
            <a:ext cx="7459800" cy="23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Machine Learning Engineer (MLE)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Umbrella term to cover: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research engineer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devrel engineer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deep learning engineer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generic machine learning engineer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It does not cover: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ML DevOps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framework engineer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888300" y="1380275"/>
            <a:ext cx="74598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ML at big companies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# 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ML at startups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91500" y="4785725"/>
            <a:ext cx="6738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3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69" name="Google Shape;169;p30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{82CB0B34-3D03-486A-9AA0-1EAC46F85193}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companies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Startups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afford research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Can’t (estimated cost of AlphaStar is $26M)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988" y="2098350"/>
            <a:ext cx="3644021" cy="25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3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76" name="Google Shape;176;p31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{82CB0B34-3D03-486A-9AA0-1EAC46F85193}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companies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Startups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afford research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Can’t (estimated cost of AlphaStar is $26M)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afford specialists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Need generalists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32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82" name="Google Shape;182;p32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{82CB0B34-3D03-486A-9AA0-1EAC46F85193}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Big companies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Startups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afford research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Can’t (estimated cost of AlphaStar is $26M)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afford specialists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Need generalists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49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Standardized process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Make up process as they go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>
            <p:ph idx="4294967295" type="ctrTitle"/>
          </p:nvPr>
        </p:nvSpPr>
        <p:spPr>
          <a:xfrm>
            <a:off x="1090850" y="13172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Getting a job in ML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 Ivies -&gt; FAANG/startups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5" name="Google Shape;195;p34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201" name="Google Shape;201;p35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PhD in ML -&gt; ML researcher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Published at top-tier conferences -&gt; FAANG/ML-first startups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2" name="Google Shape;202;p3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208" name="Google Shape;208;p36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PhD in ML -&gt; ML 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Data scientist -&gt; on-job training -&gt; ML engineer/researcher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Companies want to start using ML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9" name="Google Shape;209;p36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9"/>
          <p:cNvSpPr txBox="1"/>
          <p:nvPr>
            <p:ph idx="4294967295" type="ctrTitle"/>
          </p:nvPr>
        </p:nvSpPr>
        <p:spPr>
          <a:xfrm>
            <a:off x="1071200" y="1023825"/>
            <a:ext cx="77724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Slides posted on 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Twitter @chipro</a:t>
            </a:r>
            <a:endParaRPr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215" name="Google Shape;215;p37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PhD in ML -&gt; ML 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 -&gt; on-job training -&gt; ML engineer/researcher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Software engineer -&gt; courses -&gt; ML engineer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engineers want to transition into ML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6" name="Google Shape;216;p37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PhD in ML -&gt; ML 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 -&gt; on-job training -&gt; ML engineer/researcher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engineer -&gt; courses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Adjacent fields -&gt; on-job training -&gt; ML researcher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Not enough talents from AI/ML PhDs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	Ex: stats, physics, math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3" name="Google Shape;223;p38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Six common paths</a:t>
            </a:r>
            <a:endParaRPr/>
          </a:p>
        </p:txBody>
      </p:sp>
      <p:sp>
        <p:nvSpPr>
          <p:cNvPr id="229" name="Google Shape;229;p39"/>
          <p:cNvSpPr txBox="1"/>
          <p:nvPr/>
        </p:nvSpPr>
        <p:spPr>
          <a:xfrm>
            <a:off x="888300" y="1809475"/>
            <a:ext cx="7459800" cy="2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BS/MS in ML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PhD in ML -&gt; ML 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 -&gt; on-job training -&gt; ML engineer/researcher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engineer -&gt; courses -&gt; ML engineer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Adjacent fields -&gt; on-job training -&gt; ML researcher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Unrelated fields -&gt; residency/fellowship -&gt; ML researcher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Big companies: Google, Facebook, MSFT, NVIDIA, etc.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	Ex: health, art, architecture, agriculture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0" name="Google Shape;230;p39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4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40"/>
          <p:cNvSpPr txBox="1"/>
          <p:nvPr/>
        </p:nvSpPr>
        <p:spPr>
          <a:xfrm>
            <a:off x="888300" y="1722850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888300" y="214385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Avoid anyone that promises you ML expertise in days or weeks!!</a:t>
            </a:r>
            <a:endParaRPr b="1" sz="3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4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43" name="Google Shape;243;p41"/>
          <p:cNvGraphicFramePr/>
          <p:nvPr/>
        </p:nvGraphicFramePr>
        <p:xfrm>
          <a:off x="952500" y="199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{82CB0B34-3D03-486A-9AA0-1EAC46F85193}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Senior role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Junior role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Hired for skills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Hired for attitude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Do you need a PhD?</a:t>
            </a:r>
            <a:endParaRPr/>
          </a:p>
        </p:txBody>
      </p:sp>
      <p:cxnSp>
        <p:nvCxnSpPr>
          <p:cNvPr id="249" name="Google Shape;249;p42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25" y="1694225"/>
            <a:ext cx="7710901" cy="11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325" y="2916575"/>
            <a:ext cx="7710900" cy="146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43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43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Do you need a PhD?</a:t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275" y="1463600"/>
            <a:ext cx="4406776" cy="329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44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44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Do you need a PhD?</a:t>
            </a:r>
            <a:endParaRPr/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738" y="1463600"/>
            <a:ext cx="5677766" cy="306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4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45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The only role that might require a PhD is (applied) research scientist</a:t>
            </a:r>
            <a:endParaRPr/>
          </a:p>
        </p:txBody>
      </p:sp>
      <p:sp>
        <p:nvSpPr>
          <p:cNvPr id="272" name="Google Shape;272;p45"/>
          <p:cNvSpPr/>
          <p:nvPr/>
        </p:nvSpPr>
        <p:spPr>
          <a:xfrm>
            <a:off x="4132500" y="1648525"/>
            <a:ext cx="3141000" cy="3003600"/>
          </a:xfrm>
          <a:prstGeom prst="ellipse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MLE jobs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3" name="Google Shape;273;p45"/>
          <p:cNvSpPr/>
          <p:nvPr/>
        </p:nvSpPr>
        <p:spPr>
          <a:xfrm>
            <a:off x="2341325" y="2775775"/>
            <a:ext cx="750600" cy="7491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MLR jobs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" name="Google Shape;278;p46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46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The only role that might require a PhD is (applied) research scientist</a:t>
            </a:r>
            <a:endParaRPr/>
          </a:p>
        </p:txBody>
      </p:sp>
      <p:sp>
        <p:nvSpPr>
          <p:cNvPr id="280" name="Google Shape;280;p46"/>
          <p:cNvSpPr/>
          <p:nvPr/>
        </p:nvSpPr>
        <p:spPr>
          <a:xfrm>
            <a:off x="4132500" y="1648525"/>
            <a:ext cx="3141000" cy="3003600"/>
          </a:xfrm>
          <a:prstGeom prst="ellipse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MLE jobs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46"/>
          <p:cNvSpPr/>
          <p:nvPr/>
        </p:nvSpPr>
        <p:spPr>
          <a:xfrm>
            <a:off x="2341325" y="2775775"/>
            <a:ext cx="750600" cy="7491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MLR jobs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46"/>
          <p:cNvSpPr txBox="1"/>
          <p:nvPr/>
        </p:nvSpPr>
        <p:spPr>
          <a:xfrm>
            <a:off x="944225" y="1745138"/>
            <a:ext cx="3544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We need more engineers: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Char char="-"/>
            </a:pPr>
            <a:r>
              <a:rPr b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improve research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Proxima Nova"/>
              <a:buChar char="-"/>
            </a:pPr>
            <a:r>
              <a:rPr b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productize research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897125" y="341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My background</a:t>
            </a:r>
            <a:endParaRPr/>
          </a:p>
        </p:txBody>
      </p:sp>
      <p:cxnSp>
        <p:nvCxnSpPr>
          <p:cNvPr id="93" name="Google Shape;93;p2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20"/>
          <p:cNvSpPr/>
          <p:nvPr/>
        </p:nvSpPr>
        <p:spPr>
          <a:xfrm>
            <a:off x="1030650" y="1198575"/>
            <a:ext cx="1227000" cy="480000"/>
          </a:xfrm>
          <a:prstGeom prst="roundRect">
            <a:avLst>
              <a:gd fmla="val 16667" name="adj"/>
            </a:avLst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Writing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20"/>
          <p:cNvSpPr/>
          <p:nvPr/>
        </p:nvSpPr>
        <p:spPr>
          <a:xfrm>
            <a:off x="3828413" y="1198575"/>
            <a:ext cx="1227000" cy="480000"/>
          </a:xfrm>
          <a:prstGeom prst="roundRect">
            <a:avLst>
              <a:gd fmla="val 16667" name="adj"/>
            </a:avLst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" name="Google Shape;96;p20"/>
          <p:cNvSpPr/>
          <p:nvPr/>
        </p:nvSpPr>
        <p:spPr>
          <a:xfrm>
            <a:off x="6626175" y="1198575"/>
            <a:ext cx="1227000" cy="480000"/>
          </a:xfrm>
          <a:prstGeom prst="roundRect">
            <a:avLst>
              <a:gd fmla="val 16667" name="adj"/>
            </a:avLst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AI/ML</a:t>
            </a:r>
            <a:endParaRPr b="1"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20"/>
          <p:cNvSpPr/>
          <p:nvPr/>
        </p:nvSpPr>
        <p:spPr>
          <a:xfrm>
            <a:off x="716475" y="1882900"/>
            <a:ext cx="1953300" cy="274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150" y="2014125"/>
            <a:ext cx="878525" cy="1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153" y="2014130"/>
            <a:ext cx="878525" cy="1330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150" y="3344275"/>
            <a:ext cx="1712527" cy="114138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3465275" y="1882900"/>
            <a:ext cx="1953300" cy="274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C</a:t>
            </a:r>
            <a:r>
              <a:rPr b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ốc Cốc browser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20M+ monthly active users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9"/>
              </a:rPr>
              <a:t>Baomoi.com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acquired by VNG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Youth Asia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acquired by Groupon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6339175" y="1882913"/>
            <a:ext cx="1953300" cy="274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16638" y="2088650"/>
            <a:ext cx="593453" cy="7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45075" y="2282175"/>
            <a:ext cx="1541500" cy="15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55697" y="3247825"/>
            <a:ext cx="1320264" cy="7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87049" y="3996925"/>
            <a:ext cx="657564" cy="5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7"/>
          <p:cNvSpPr txBox="1"/>
          <p:nvPr>
            <p:ph idx="4294967295" type="ctrTitle"/>
          </p:nvPr>
        </p:nvSpPr>
        <p:spPr>
          <a:xfrm>
            <a:off x="1090850" y="1317227"/>
            <a:ext cx="77724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Understanding the interviewers’ mindset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3200"/>
              <a:buFont typeface="Proxima Nova"/>
              <a:buAutoNum type="arabicPeriod"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Companies hate hiring</a:t>
            </a:r>
            <a:endParaRPr/>
          </a:p>
        </p:txBody>
      </p:sp>
      <p:sp>
        <p:nvSpPr>
          <p:cNvPr id="294" name="Google Shape;294;p48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Expensive for companies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Stressful for hiring managers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Boring for interviewers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95" name="Google Shape;295;p48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/>
        </p:nvSpPr>
        <p:spPr>
          <a:xfrm>
            <a:off x="888300" y="528900"/>
            <a:ext cx="77643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2. 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Companies 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don’t want the best people</a:t>
            </a:r>
            <a:endParaRPr/>
          </a:p>
        </p:txBody>
      </p:sp>
      <p:sp>
        <p:nvSpPr>
          <p:cNvPr id="301" name="Google Shape;301;p49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They want the best people who can do </a:t>
            </a:r>
            <a:r>
              <a:rPr lang="en" sz="2000" u="sng">
                <a:latin typeface="Proxima Nova"/>
                <a:ea typeface="Proxima Nova"/>
                <a:cs typeface="Proxima Nova"/>
                <a:sym typeface="Proxima Nova"/>
              </a:rPr>
              <a:t>a reasonable job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within the </a:t>
            </a:r>
            <a:r>
              <a:rPr lang="en" sz="2000" u="sng">
                <a:latin typeface="Proxima Nova"/>
                <a:ea typeface="Proxima Nova"/>
                <a:cs typeface="Proxima Nova"/>
                <a:sym typeface="Proxima Nova"/>
              </a:rPr>
              <a:t>time and monetary constraints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2" name="Google Shape;302;p49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. Companies don’t know what they’re hiring for</a:t>
            </a:r>
            <a:endParaRPr/>
          </a:p>
        </p:txBody>
      </p:sp>
      <p:sp>
        <p:nvSpPr>
          <p:cNvPr id="308" name="Google Shape;308;p50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They don’t even know for sure if they’ll need that person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-&gt; job descriptions for reference purposes only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9" name="Google Shape;309;p5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. Most recruiters can’t evaluate technical skills</a:t>
            </a:r>
            <a:endParaRPr/>
          </a:p>
        </p:txBody>
      </p:sp>
      <p:sp>
        <p:nvSpPr>
          <p:cNvPr id="315" name="Google Shape;315;p51"/>
          <p:cNvSpPr txBox="1"/>
          <p:nvPr/>
        </p:nvSpPr>
        <p:spPr>
          <a:xfrm>
            <a:off x="888300" y="1809475"/>
            <a:ext cx="7459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They rely on weak signals: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previous employers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degrees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awards/papers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GitHub/Kaggle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referrals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16" name="Google Shape;316;p5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Weak signals</a:t>
            </a:r>
            <a:endParaRPr/>
          </a:p>
        </p:txBody>
      </p:sp>
      <p:sp>
        <p:nvSpPr>
          <p:cNvPr id="322" name="Google Shape;322;p52"/>
          <p:cNvSpPr txBox="1"/>
          <p:nvPr/>
        </p:nvSpPr>
        <p:spPr>
          <a:xfrm>
            <a:off x="888300" y="1809475"/>
            <a:ext cx="7459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previous employers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degrees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awards/papers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GitHub/Kaggle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referrals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23" name="Google Shape;323;p52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4" name="Google Shape;3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975" y="1632800"/>
            <a:ext cx="3386475" cy="2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PSA: Past projects aren’t meritocratic</a:t>
            </a:r>
            <a:endParaRPr/>
          </a:p>
        </p:txBody>
      </p:sp>
      <p:sp>
        <p:nvSpPr>
          <p:cNvPr id="330" name="Google Shape;330;p53"/>
          <p:cNvSpPr txBox="1"/>
          <p:nvPr/>
        </p:nvSpPr>
        <p:spPr>
          <a:xfrm>
            <a:off x="888300" y="1809475"/>
            <a:ext cx="7459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Not everyone can afford to contribute to OSS or do Kaggle competitions.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Placing too much importance on voluntary activities punishes candidates from less privileged background.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1" name="Google Shape;331;p53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. Most interviewers are bad</a:t>
            </a:r>
            <a:endParaRPr/>
          </a:p>
        </p:txBody>
      </p:sp>
      <p:sp>
        <p:nvSpPr>
          <p:cNvPr id="337" name="Google Shape;337;p54"/>
          <p:cNvSpPr txBox="1"/>
          <p:nvPr/>
        </p:nvSpPr>
        <p:spPr>
          <a:xfrm>
            <a:off x="888300" y="1809475"/>
            <a:ext cx="7459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Little or no training for interviewers even at big companies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8" name="Google Shape;338;p54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/>
        </p:nvSpPr>
        <p:spPr>
          <a:xfrm>
            <a:off x="888300" y="528900"/>
            <a:ext cx="77643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6. Interview outcome depends on many </a:t>
            </a: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variables</a:t>
            </a:r>
            <a:endParaRPr/>
          </a:p>
        </p:txBody>
      </p:sp>
      <p:sp>
        <p:nvSpPr>
          <p:cNvPr id="344" name="Google Shape;344;p55"/>
          <p:cNvSpPr txBox="1"/>
          <p:nvPr/>
        </p:nvSpPr>
        <p:spPr>
          <a:xfrm>
            <a:off x="888300" y="1809475"/>
            <a:ext cx="74598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It is, in no way, a reflection of your ability or your self-worth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5" name="Google Shape;345;p5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6"/>
          <p:cNvSpPr txBox="1"/>
          <p:nvPr>
            <p:ph idx="4294967295" type="ctrTitle"/>
          </p:nvPr>
        </p:nvSpPr>
        <p:spPr>
          <a:xfrm>
            <a:off x="1090850" y="13172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process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897125" y="341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My work (very pro-OSS)</a:t>
            </a:r>
            <a:endParaRPr/>
          </a:p>
        </p:txBody>
      </p:sp>
      <p:cxnSp>
        <p:nvCxnSpPr>
          <p:cNvPr id="112" name="Google Shape;112;p2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125" y="1243000"/>
            <a:ext cx="7626791" cy="344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process</a:t>
            </a:r>
            <a:endParaRPr/>
          </a:p>
        </p:txBody>
      </p:sp>
      <p:sp>
        <p:nvSpPr>
          <p:cNvPr id="357" name="Google Shape;357;p57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Evolved out of the traditional software engineering interview process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8" name="Google Shape;358;p57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process</a:t>
            </a:r>
            <a:endParaRPr/>
          </a:p>
        </p:txBody>
      </p:sp>
      <p:sp>
        <p:nvSpPr>
          <p:cNvPr id="364" name="Google Shape;364;p58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Resume screen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Phone screen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Coding challenges / take-home assignments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Technical offsite interviews (1 - 2)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Onsite interviews (4 - 8)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5" name="Google Shape;365;p58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process</a:t>
            </a:r>
            <a:endParaRPr/>
          </a:p>
        </p:txBody>
      </p:sp>
      <p:sp>
        <p:nvSpPr>
          <p:cNvPr id="371" name="Google Shape;371;p59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Resume screen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Phone screen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Coding challenges / take-home assignments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Technical offsite interviews (1 - 2)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Onsite interviews (4 - 8)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72" name="Google Shape;372;p59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59"/>
          <p:cNvSpPr txBox="1"/>
          <p:nvPr/>
        </p:nvSpPr>
        <p:spPr>
          <a:xfrm>
            <a:off x="5088225" y="1537400"/>
            <a:ext cx="36396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PSA: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Take-home assignments punish less privileged candidates!!</a:t>
            </a:r>
            <a:endParaRPr b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0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Onsites are tiring</a:t>
            </a:r>
            <a:endParaRPr/>
          </a:p>
        </p:txBody>
      </p:sp>
      <p:cxnSp>
        <p:nvCxnSpPr>
          <p:cNvPr id="379" name="Google Shape;379;p6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0" name="Google Shape;3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63" y="1899650"/>
            <a:ext cx="7361724" cy="2050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386" name="Google Shape;386;p61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“write down the equation for the Adam optimizer.”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7" name="Google Shape;387;p6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393" name="Google Shape;393;p62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“write a linked list.”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94" name="Google Shape;394;p62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400" name="Google Shape;400;p63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Questions whose solutions rely on one single insight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“take derivative of x^x.”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1" name="Google Shape;401;p63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4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407" name="Google Shape;407;p64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whose solutions rely on one single insight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Questions that try to evaluate multiple skills at once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“explain PCA to your grandma.”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8" name="Google Shape;408;p64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5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414" name="Google Shape;414;p65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whose solutions rely on one single insight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try to evaluate multiple skills at once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Questions that use specific hard-to-remember names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“Moore–Penrose inverse” or “Frobenius norm”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15" name="Google Shape;415;p6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421" name="Google Shape;421;p66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whose solutions rely on one single insight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try to evaluate multiple skills at once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use specific hard-to-remember names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Open-ended questions with one expected answer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2" name="Google Shape;422;p66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1351725" y="707175"/>
            <a:ext cx="59622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Font typeface="Proxima Nova"/>
              <a:buNone/>
            </a:pPr>
            <a:r>
              <a:rPr b="1" i="0" lang="en" sz="3200" u="none" cap="none" strike="noStrike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Contents</a:t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1197450" y="1460100"/>
            <a:ext cx="70083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 jobs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Getting a job in ML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Understanding the interviewers’ mindset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process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1F1F"/>
              </a:buClr>
              <a:buSzPts val="2400"/>
              <a:buFont typeface="Proxima Nova"/>
              <a:buChar char="●"/>
            </a:pPr>
            <a:r>
              <a:rPr lang="en" sz="24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Recruiting pipeline</a:t>
            </a:r>
            <a:endParaRPr sz="24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7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Bad interview questions</a:t>
            </a:r>
            <a:endParaRPr/>
          </a:p>
        </p:txBody>
      </p:sp>
      <p:sp>
        <p:nvSpPr>
          <p:cNvPr id="428" name="Google Shape;428;p67"/>
          <p:cNvSpPr txBox="1"/>
          <p:nvPr/>
        </p:nvSpPr>
        <p:spPr>
          <a:xfrm>
            <a:off x="888300" y="1809475"/>
            <a:ext cx="7459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ask for the retention of knowledge that can be easily looked up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evaluate irrelevant skills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whose solutions rely on one single insight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try to evaluate multiple skills at once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Questions that use specific hard-to-remember names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AutoNum type="arabicPeriod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Open-ended questions with one expected answer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Easy questions during later interview rounds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2000">
                <a:solidFill>
                  <a:srgbClr val="6F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“find the longest common subsequence.”</a:t>
            </a:r>
            <a:endParaRPr sz="2000">
              <a:solidFill>
                <a:srgbClr val="6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9" name="Google Shape;429;p67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8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 of good interview questions</a:t>
            </a:r>
            <a:endParaRPr/>
          </a:p>
        </p:txBody>
      </p:sp>
      <p:cxnSp>
        <p:nvCxnSpPr>
          <p:cNvPr id="435" name="Google Shape;435;p68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6" name="Google Shape;4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351" y="2309525"/>
            <a:ext cx="2524200" cy="24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8"/>
          <p:cNvSpPr txBox="1"/>
          <p:nvPr/>
        </p:nvSpPr>
        <p:spPr>
          <a:xfrm>
            <a:off x="887325" y="1560425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Given the following dataset, can you predict how K-means clustering works on it? Explain.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 of good interview questions</a:t>
            </a:r>
            <a:endParaRPr/>
          </a:p>
        </p:txBody>
      </p:sp>
      <p:cxnSp>
        <p:nvCxnSpPr>
          <p:cNvPr id="443" name="Google Shape;443;p69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69"/>
          <p:cNvSpPr txBox="1"/>
          <p:nvPr/>
        </p:nvSpPr>
        <p:spPr>
          <a:xfrm>
            <a:off x="887325" y="1560425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Imagine you have to train a NER model on the text corpus A. Would you make A case-sensitive or not?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0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 of good interview questions</a:t>
            </a:r>
            <a:endParaRPr/>
          </a:p>
        </p:txBody>
      </p:sp>
      <p:cxnSp>
        <p:nvCxnSpPr>
          <p:cNvPr id="450" name="Google Shape;450;p70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70"/>
          <p:cNvSpPr txBox="1"/>
          <p:nvPr/>
        </p:nvSpPr>
        <p:spPr>
          <a:xfrm>
            <a:off x="887325" y="1560425"/>
            <a:ext cx="74598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Duolingo is a platform for language learning. When a student is learning a new language, Duolingo wants to recommend increasingly difficult stories to read.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How would you measure the difficulty level of a story?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AutoNum type="arabicPeriod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Given a story, how would you edit it to make it easier or more difficult?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Alternative interview formats</a:t>
            </a:r>
            <a:endParaRPr/>
          </a:p>
        </p:txBody>
      </p:sp>
      <p:sp>
        <p:nvSpPr>
          <p:cNvPr id="457" name="Google Shape;457;p71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Multiple choice quiz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Quiz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Code debugging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Pair programming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Good cop, bad cop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8" name="Google Shape;458;p71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2"/>
          <p:cNvSpPr txBox="1"/>
          <p:nvPr>
            <p:ph idx="4294967295" type="ctrTitle"/>
          </p:nvPr>
        </p:nvSpPr>
        <p:spPr>
          <a:xfrm>
            <a:off x="1090850" y="13172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Recruiting</a:t>
            </a:r>
            <a:r>
              <a:rPr lang="en" sz="4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 pipeline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73"/>
          <p:cNvPicPr preferRelativeResize="0"/>
          <p:nvPr/>
        </p:nvPicPr>
        <p:blipFill rotWithShape="1">
          <a:blip r:embed="rId3">
            <a:alphaModFix/>
          </a:blip>
          <a:srcRect b="0" l="99" r="99" t="0"/>
          <a:stretch/>
        </p:blipFill>
        <p:spPr>
          <a:xfrm>
            <a:off x="4011000" y="25"/>
            <a:ext cx="5133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3"/>
          <p:cNvSpPr txBox="1"/>
          <p:nvPr>
            <p:ph type="ctrTitle"/>
          </p:nvPr>
        </p:nvSpPr>
        <p:spPr>
          <a:xfrm>
            <a:off x="315175" y="318675"/>
            <a:ext cx="3224400" cy="30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Onsite-to-offer ratio</a:t>
            </a:r>
            <a:endParaRPr/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Offer yield rate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4"/>
          <p:cNvSpPr txBox="1"/>
          <p:nvPr/>
        </p:nvSpPr>
        <p:spPr>
          <a:xfrm>
            <a:off x="842100" y="192175"/>
            <a:ext cx="74598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15,897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Glassdoor interview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reviews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27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major tech companies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6" name="Google Shape;4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100" y="986801"/>
            <a:ext cx="6380301" cy="39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75"/>
          <p:cNvPicPr preferRelativeResize="0"/>
          <p:nvPr/>
        </p:nvPicPr>
        <p:blipFill rotWithShape="1">
          <a:blip r:embed="rId3">
            <a:alphaModFix amt="50000"/>
          </a:blip>
          <a:srcRect b="1105" l="0" r="0" t="1105"/>
          <a:stretch/>
        </p:blipFill>
        <p:spPr>
          <a:xfrm>
            <a:off x="0" y="0"/>
            <a:ext cx="914400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75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2600" lvl="0" marL="457200" marR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/>
              <a:t>Result</a:t>
            </a:r>
            <a:endParaRPr/>
          </a:p>
          <a:p>
            <a:pPr indent="-482600" lvl="0" marL="457200" marR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/>
              <a:t>E</a:t>
            </a:r>
            <a:r>
              <a:rPr lang="en"/>
              <a:t>xperience</a:t>
            </a:r>
            <a:endParaRPr/>
          </a:p>
          <a:p>
            <a:pPr indent="-482600" lvl="0" marL="457200" marR="0" rtl="0" algn="ctr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/>
              <a:t>Difficulty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6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Biases</a:t>
            </a:r>
            <a:endParaRPr/>
          </a:p>
        </p:txBody>
      </p:sp>
      <p:sp>
        <p:nvSpPr>
          <p:cNvPr id="488" name="Google Shape;488;p76"/>
          <p:cNvSpPr txBox="1"/>
          <p:nvPr/>
        </p:nvSpPr>
        <p:spPr>
          <a:xfrm>
            <a:off x="888300" y="1809475"/>
            <a:ext cx="74598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few people leave reviews for anything online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reviews are likely compelled by either a really good or really bad experience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those who receive offers are more likely to give reviews than those who don’t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those who accept offers are more likely to give reviews than those who decline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...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4294967295" type="ctrTitle"/>
          </p:nvPr>
        </p:nvSpPr>
        <p:spPr>
          <a:xfrm>
            <a:off x="1090850" y="13172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 jobs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7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Interview feedback varies wildly even within the same company</a:t>
            </a:r>
            <a:endParaRPr/>
          </a:p>
        </p:txBody>
      </p:sp>
      <p:pic>
        <p:nvPicPr>
          <p:cNvPr id="494" name="Google Shape;4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800" y="1718000"/>
            <a:ext cx="5607627" cy="331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8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The higher the onsite-to-offer ratio, the more likely offers are accepted</a:t>
            </a:r>
            <a:endParaRPr/>
          </a:p>
        </p:txBody>
      </p:sp>
      <p:pic>
        <p:nvPicPr>
          <p:cNvPr id="500" name="Google Shape;50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075" y="1616000"/>
            <a:ext cx="5733378" cy="34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8"/>
          <p:cNvSpPr txBox="1"/>
          <p:nvPr/>
        </p:nvSpPr>
        <p:spPr>
          <a:xfrm>
            <a:off x="6880925" y="1776650"/>
            <a:ext cx="2061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Link to blog post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9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Most junior roles are sourced through campus or referrals</a:t>
            </a:r>
            <a:endParaRPr/>
          </a:p>
        </p:txBody>
      </p:sp>
      <p:pic>
        <p:nvPicPr>
          <p:cNvPr id="507" name="Google Shape;50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75" y="1642500"/>
            <a:ext cx="5299408" cy="337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0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How important are referrals?</a:t>
            </a:r>
            <a:endParaRPr b="1" sz="3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80"/>
          <p:cNvSpPr txBox="1"/>
          <p:nvPr/>
        </p:nvSpPr>
        <p:spPr>
          <a:xfrm>
            <a:off x="888300" y="1809475"/>
            <a:ext cx="7459800" cy="27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“By at least a 10x margin, the best candidate sources I’ve ever seen are friends and friends of friends.”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 Sam Altman (Y Combinator)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“Referral quality was incredibly important – the 8 worst hires … were all unknown to me and everyone at the company at the time of hiring.”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Proxima Nova"/>
              <a:buChar char="-"/>
            </a:pPr>
            <a:r>
              <a:rPr lang="en" sz="2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Lukas Biewald (Figure 8, Weights &amp; Biases)</a:t>
            </a:r>
            <a:endParaRPr sz="2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1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Most junior roles are sourced through campus or referrals</a:t>
            </a:r>
            <a:endParaRPr/>
          </a:p>
        </p:txBody>
      </p:sp>
      <p:pic>
        <p:nvPicPr>
          <p:cNvPr id="519" name="Google Shape;51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75" y="1642500"/>
            <a:ext cx="5299408" cy="33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1"/>
          <p:cNvSpPr txBox="1"/>
          <p:nvPr/>
        </p:nvSpPr>
        <p:spPr>
          <a:xfrm>
            <a:off x="6721000" y="1763125"/>
            <a:ext cx="1811700" cy="1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ech Ivy mixer alert!!!</a:t>
            </a:r>
            <a:endParaRPr b="1"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/>
        </p:nvSpPr>
        <p:spPr>
          <a:xfrm>
            <a:off x="888300" y="1380275"/>
            <a:ext cx="74598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What if you don’t go to a fancy engineering school or know people who can refer you?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6" name="Google Shape;526;p82"/>
          <p:cNvSpPr txBox="1"/>
          <p:nvPr/>
        </p:nvSpPr>
        <p:spPr>
          <a:xfrm>
            <a:off x="291500" y="4785725"/>
            <a:ext cx="6738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type="ctrTitle"/>
          </p:nvPr>
        </p:nvSpPr>
        <p:spPr>
          <a:xfrm>
            <a:off x="3829725" y="419100"/>
            <a:ext cx="3942900" cy="349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“Be so good they can’t ignore you”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Proxima Nova"/>
              <a:buChar char="-"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Steve Martin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4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Candidates with negative experience are less likely to accept offers</a:t>
            </a:r>
            <a:endParaRPr/>
          </a:p>
        </p:txBody>
      </p:sp>
      <p:pic>
        <p:nvPicPr>
          <p:cNvPr id="537" name="Google Shape;5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350" y="1629250"/>
            <a:ext cx="4456188" cy="33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5"/>
          <p:cNvSpPr txBox="1"/>
          <p:nvPr/>
        </p:nvSpPr>
        <p:spPr>
          <a:xfrm>
            <a:off x="887325" y="714500"/>
            <a:ext cx="74598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General tips</a:t>
            </a:r>
            <a:endParaRPr/>
          </a:p>
        </p:txBody>
      </p:sp>
      <p:sp>
        <p:nvSpPr>
          <p:cNvPr id="543" name="Google Shape;543;p85"/>
          <p:cNvSpPr txBox="1"/>
          <p:nvPr/>
        </p:nvSpPr>
        <p:spPr>
          <a:xfrm>
            <a:off x="888300" y="1802288"/>
            <a:ext cx="7459800" cy="26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Job search and interview preparation are lifelong processes.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best time to interview is when you don’t need a job.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Start looking for jobs 3-6 months before.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Build up your portfolio and publish them.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Get people to refer you.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Look up your interviewers. Review their work.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Have your friends to give you mock interviews.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Don’t pretend that you know something when you don’t.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Don’t criticize your previous or current employers.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Don’t talk about your age, marital status, religion, political affiliation.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Have competing offers.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AutoNum type="arabicPeriod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Don’t sweat it. If you tank an interview, move on.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44" name="Google Shape;544;p8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6"/>
          <p:cNvSpPr txBox="1"/>
          <p:nvPr/>
        </p:nvSpPr>
        <p:spPr>
          <a:xfrm>
            <a:off x="291500" y="4785725"/>
            <a:ext cx="6738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86"/>
          <p:cNvSpPr txBox="1"/>
          <p:nvPr/>
        </p:nvSpPr>
        <p:spPr>
          <a:xfrm>
            <a:off x="3884100" y="847450"/>
            <a:ext cx="4990500" cy="10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Book info: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huyenchip.com/2019/07/21/machine-learning-interviews.html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51" name="Google Shape;55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200" y="230625"/>
            <a:ext cx="3350174" cy="4682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888300" y="1809475"/>
            <a:ext cx="74598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Research vs applied research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Research scientist vs research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engineer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ata scientist vs machine learning engineer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7"/>
          <p:cNvSpPr/>
          <p:nvPr/>
        </p:nvSpPr>
        <p:spPr>
          <a:xfrm>
            <a:off x="0" y="0"/>
            <a:ext cx="394200" cy="5143500"/>
          </a:xfrm>
          <a:prstGeom prst="rect">
            <a:avLst/>
          </a:prstGeom>
          <a:solidFill>
            <a:srgbClr val="6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87"/>
          <p:cNvSpPr txBox="1"/>
          <p:nvPr>
            <p:ph idx="4294967295" type="ctrTitle"/>
          </p:nvPr>
        </p:nvSpPr>
        <p:spPr>
          <a:xfrm>
            <a:off x="1090850" y="131721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Montserrat"/>
              <a:buNone/>
            </a:pPr>
            <a:r>
              <a:rPr lang="en" sz="4200">
                <a:solidFill>
                  <a:srgbClr val="221F1F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4200">
              <a:solidFill>
                <a:srgbClr val="221F1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8" name="Google Shape;558;p87"/>
          <p:cNvSpPr txBox="1"/>
          <p:nvPr/>
        </p:nvSpPr>
        <p:spPr>
          <a:xfrm>
            <a:off x="1141250" y="2596775"/>
            <a:ext cx="53031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chip@huyenchip.com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Twitter: @chipro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25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7" name="Google Shape;137;p25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{82CB0B34-3D03-486A-9AA0-1EAC46F85193}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Research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Applied research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Find the answers for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fundamental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questions and expand the body of theoretical knowledge.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Find solutions to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practical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problems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Ex: develop a new learning method for unsupervised transfer learning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Ex: develop techniques to make that new learning method work on a real world dataset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 on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long term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outcome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 on </a:t>
                      </a: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immediate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commercial outcome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8" name="Google Shape;138;p25"/>
          <p:cNvSpPr txBox="1"/>
          <p:nvPr/>
        </p:nvSpPr>
        <p:spPr>
          <a:xfrm>
            <a:off x="888300" y="3710375"/>
            <a:ext cx="7459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Proxima Nova"/>
                <a:ea typeface="Proxima Nova"/>
                <a:cs typeface="Proxima Nova"/>
                <a:sym typeface="Proxima Nova"/>
              </a:rPr>
              <a:t>Caveats</a:t>
            </a:r>
            <a:endParaRPr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Cutting-edge research is spearheaded by big corporations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Lacking theories to explain methods that work well empirically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6"/>
          <p:cNvCxnSpPr/>
          <p:nvPr/>
        </p:nvCxnSpPr>
        <p:spPr>
          <a:xfrm flipH="1" rot="10800000">
            <a:off x="291500" y="4837050"/>
            <a:ext cx="8169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44" name="Google Shape;144;p26"/>
          <p:cNvGraphicFramePr/>
          <p:nvPr/>
        </p:nvGraphicFramePr>
        <p:xfrm>
          <a:off x="952500" y="78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{82CB0B34-3D03-486A-9AA0-1EAC46F85193}</a:tableStyleId>
              </a:tblPr>
              <a:tblGrid>
                <a:gridCol w="3619500"/>
                <a:gridCol w="3619500"/>
              </a:tblGrid>
              <a:tr h="65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Research scientist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Research engineer</a:t>
                      </a:r>
                      <a:endParaRPr b="1" sz="3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Develop original ideas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 engineering to a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ctualize these ideas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Might require PhDs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Don’t require PhDs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51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Might act as an advisor to research engineers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Springboard to become research scientist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5" name="Google Shape;145;p26"/>
          <p:cNvSpPr txBox="1"/>
          <p:nvPr/>
        </p:nvSpPr>
        <p:spPr>
          <a:xfrm>
            <a:off x="888300" y="3710375"/>
            <a:ext cx="7459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Proxima Nova"/>
                <a:ea typeface="Proxima Nova"/>
                <a:cs typeface="Proxima Nova"/>
                <a:sym typeface="Proxima Nova"/>
              </a:rPr>
              <a:t>Caveats</a:t>
            </a:r>
            <a:endParaRPr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Depends on organizations/teams. In some teams, there are virtually no difference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Scientists &amp; engineers can be equal first authors (e.g. GPT-2, Transformer paper)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